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y="8229600" cx="14630400"/>
  <p:notesSz cx="8229600" cy="14630400"/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3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734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3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3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3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3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3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0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3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5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7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8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0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1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9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7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8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709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</p:spPr>
      </p:sp>
      <p:pic>
        <p:nvPicPr>
          <p:cNvPr id="2097178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721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</p:spPr>
      </p:sp>
      <p:pic>
        <p:nvPicPr>
          <p:cNvPr id="2097179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57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</p:spPr>
      </p:sp>
      <p:pic>
        <p:nvPicPr>
          <p:cNvPr id="2097152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58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</p:spPr>
      </p:sp>
      <p:pic>
        <p:nvPicPr>
          <p:cNvPr id="2097154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0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</p:spPr>
      </p:sp>
      <p:pic>
        <p:nvPicPr>
          <p:cNvPr id="2097156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23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</p:spPr>
      </p:sp>
      <p:pic>
        <p:nvPicPr>
          <p:cNvPr id="2097158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3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</p:spPr>
      </p:sp>
      <p:pic>
        <p:nvPicPr>
          <p:cNvPr id="2097159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5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</p:spPr>
      </p:sp>
      <p:pic>
        <p:nvPicPr>
          <p:cNvPr id="2097168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73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</p:spPr>
      </p:sp>
      <p:pic>
        <p:nvPicPr>
          <p:cNvPr id="2097170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0C0C0C"/>
          </a:solidFill>
        </p:spPr>
      </p:sp>
      <p:sp>
        <p:nvSpPr>
          <p:cNvPr id="104868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272525"/>
          </a:solidFill>
        </p:spPr>
      </p:sp>
      <p:pic>
        <p:nvPicPr>
          <p:cNvPr id="2097176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578" name="Text 0"/>
          <p:cNvSpPr/>
          <p:nvPr/>
        </p:nvSpPr>
        <p:spPr>
          <a:xfrm>
            <a:off x="6280190" y="2365534"/>
            <a:ext cx="7556421" cy="141755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5550"/>
              </a:lnSpc>
              <a:buNone/>
            </a:pPr>
            <a:r>
              <a:rPr b="1" dirty="0" sz="445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Face Recognition Lock: Securing Your World</a:t>
            </a:r>
            <a:endParaRPr dirty="0" sz="4450" lang="en-US"/>
          </a:p>
        </p:txBody>
      </p:sp>
      <p:sp>
        <p:nvSpPr>
          <p:cNvPr id="1048579" name="Text 1"/>
          <p:cNvSpPr/>
          <p:nvPr/>
        </p:nvSpPr>
        <p:spPr>
          <a:xfrm>
            <a:off x="6280190" y="4123253"/>
            <a:ext cx="7556421" cy="108870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face recognition locks enhance security and convenience. This presentation covers technology, benefits, and real-world applications.</a:t>
            </a:r>
            <a:endParaRPr dirty="0" sz="1750" lang="en-US"/>
          </a:p>
        </p:txBody>
      </p:sp>
      <p:sp>
        <p:nvSpPr>
          <p:cNvPr id="1048580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AB8DE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1048581" name="Text 3"/>
          <p:cNvSpPr/>
          <p:nvPr/>
        </p:nvSpPr>
        <p:spPr>
          <a:xfrm>
            <a:off x="6397943" y="5616654"/>
            <a:ext cx="127397" cy="97512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750"/>
              </a:lnSpc>
              <a:buNone/>
            </a:pPr>
            <a:r>
              <a:rPr dirty="0" sz="750" lang="en-US">
                <a:solidFill>
                  <a:srgbClr val="4D4D5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tt</a:t>
            </a:r>
            <a:endParaRPr dirty="0" sz="750" lang="en-US"/>
          </a:p>
        </p:txBody>
      </p:sp>
      <p:sp>
        <p:nvSpPr>
          <p:cNvPr id="1048582" name="Text 4"/>
          <p:cNvSpPr/>
          <p:nvPr/>
        </p:nvSpPr>
        <p:spPr>
          <a:xfrm>
            <a:off x="6756440" y="5467112"/>
            <a:ext cx="2298859" cy="39683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310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</a:t>
            </a: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</a:t>
            </a: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</a:t>
            </a: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Reddy </a:t>
            </a:r>
            <a:endParaRPr dirty="0" sz="2200" lang="en-US"/>
          </a:p>
        </p:txBody>
      </p:sp>
      <p:sp>
        <p:nvSpPr>
          <p:cNvPr id="1048738" name=""/>
          <p:cNvSpPr txBox="1"/>
          <p:nvPr/>
        </p:nvSpPr>
        <p:spPr>
          <a:xfrm>
            <a:off x="5315200" y="390525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/>
            </a:r>
            <a:endParaRPr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/>
        </p:spPr>
      </p:pic>
      <p:sp>
        <p:nvSpPr>
          <p:cNvPr id="1048722" name="Text 0"/>
          <p:cNvSpPr/>
          <p:nvPr/>
        </p:nvSpPr>
        <p:spPr>
          <a:xfrm>
            <a:off x="793790" y="3662720"/>
            <a:ext cx="5670590" cy="70877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550"/>
              </a:lnSpc>
              <a:buNone/>
            </a:pPr>
            <a:r>
              <a:rPr b="1" dirty="0" sz="445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Q&amp;A and Next Steps</a:t>
            </a:r>
            <a:endParaRPr dirty="0" sz="4450" lang="en-US"/>
          </a:p>
        </p:txBody>
      </p:sp>
      <p:pic>
        <p:nvPicPr>
          <p:cNvPr id="2097181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93790" y="4711660"/>
            <a:ext cx="4347567" cy="907256"/>
          </a:xfrm>
          <a:prstGeom prst="rect"/>
        </p:spPr>
      </p:pic>
      <p:sp>
        <p:nvSpPr>
          <p:cNvPr id="1048723" name="Text 1"/>
          <p:cNvSpPr/>
          <p:nvPr/>
        </p:nvSpPr>
        <p:spPr>
          <a:xfrm>
            <a:off x="1020604" y="5959078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Discussion</a:t>
            </a:r>
            <a:endParaRPr dirty="0" sz="2200" lang="en-US"/>
          </a:p>
        </p:txBody>
      </p:sp>
      <p:sp>
        <p:nvSpPr>
          <p:cNvPr id="1048724" name="Text 2"/>
          <p:cNvSpPr/>
          <p:nvPr/>
        </p:nvSpPr>
        <p:spPr>
          <a:xfrm>
            <a:off x="1020604" y="6449497"/>
            <a:ext cx="3893939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your questions and explore specific needs.</a:t>
            </a:r>
            <a:endParaRPr dirty="0" sz="1750" lang="en-US"/>
          </a:p>
        </p:txBody>
      </p:sp>
      <p:pic>
        <p:nvPicPr>
          <p:cNvPr id="2097182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141357" y="4711660"/>
            <a:ext cx="4347567" cy="907256"/>
          </a:xfrm>
          <a:prstGeom prst="rect"/>
        </p:spPr>
      </p:pic>
      <p:sp>
        <p:nvSpPr>
          <p:cNvPr id="1048725" name="Text 3"/>
          <p:cNvSpPr/>
          <p:nvPr/>
        </p:nvSpPr>
        <p:spPr>
          <a:xfrm>
            <a:off x="5368171" y="5959078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</a:t>
            </a:r>
            <a:endParaRPr dirty="0" sz="2200" lang="en-US"/>
          </a:p>
        </p:txBody>
      </p:sp>
      <p:sp>
        <p:nvSpPr>
          <p:cNvPr id="1048726" name="Text 4"/>
          <p:cNvSpPr/>
          <p:nvPr/>
        </p:nvSpPr>
        <p:spPr>
          <a:xfrm>
            <a:off x="5368171" y="6449497"/>
            <a:ext cx="3893939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a live demonstration of our face recognition locks.</a:t>
            </a:r>
            <a:endParaRPr dirty="0" sz="1750" lang="en-US"/>
          </a:p>
        </p:txBody>
      </p:sp>
      <p:pic>
        <p:nvPicPr>
          <p:cNvPr id="2097183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9488924" y="4711660"/>
            <a:ext cx="4347567" cy="907256"/>
          </a:xfrm>
          <a:prstGeom prst="rect"/>
        </p:spPr>
      </p:pic>
      <p:sp>
        <p:nvSpPr>
          <p:cNvPr id="1048727" name="Text 5"/>
          <p:cNvSpPr/>
          <p:nvPr/>
        </p:nvSpPr>
        <p:spPr>
          <a:xfrm>
            <a:off x="9715738" y="5959078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</a:t>
            </a:r>
            <a:endParaRPr dirty="0" sz="2200" lang="en-US"/>
          </a:p>
        </p:txBody>
      </p:sp>
      <p:sp>
        <p:nvSpPr>
          <p:cNvPr id="1048728" name="Text 6"/>
          <p:cNvSpPr/>
          <p:nvPr/>
        </p:nvSpPr>
        <p:spPr>
          <a:xfrm>
            <a:off x="9715738" y="6449497"/>
            <a:ext cx="3893939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deployment and integration tailored to your environment.</a:t>
            </a:r>
            <a:endParaRPr dirty="0" sz="175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sp>
        <p:nvSpPr>
          <p:cNvPr id="1048588" name="Text 0"/>
          <p:cNvSpPr/>
          <p:nvPr/>
        </p:nvSpPr>
        <p:spPr>
          <a:xfrm>
            <a:off x="713542" y="639008"/>
            <a:ext cx="7716917" cy="1274207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5000"/>
              </a:lnSpc>
              <a:buNone/>
            </a:pPr>
            <a:r>
              <a:rPr b="1" dirty="0" sz="400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Problem: Traditional Lock Vulnerabilities</a:t>
            </a:r>
            <a:endParaRPr dirty="0" sz="4000" lang="en-US"/>
          </a:p>
        </p:txBody>
      </p:sp>
      <p:sp>
        <p:nvSpPr>
          <p:cNvPr id="1048589" name="Shape 1"/>
          <p:cNvSpPr/>
          <p:nvPr/>
        </p:nvSpPr>
        <p:spPr>
          <a:xfrm>
            <a:off x="713542" y="2218968"/>
            <a:ext cx="7716917" cy="1190030"/>
          </a:xfrm>
          <a:prstGeom prst="roundRect">
            <a:avLst>
              <a:gd name="adj" fmla="val 719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590" name="Text 2"/>
          <p:cNvSpPr/>
          <p:nvPr/>
        </p:nvSpPr>
        <p:spPr>
          <a:xfrm>
            <a:off x="924997" y="2430423"/>
            <a:ext cx="2682954" cy="31861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Duplication Risks</a:t>
            </a:r>
            <a:endParaRPr dirty="0" sz="2000" lang="en-US"/>
          </a:p>
        </p:txBody>
      </p:sp>
      <p:sp>
        <p:nvSpPr>
          <p:cNvPr id="1048591" name="Text 3"/>
          <p:cNvSpPr/>
          <p:nvPr/>
        </p:nvSpPr>
        <p:spPr>
          <a:xfrm>
            <a:off x="924997" y="2871311"/>
            <a:ext cx="7294007" cy="3262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Keys can be copied without permission, risking unauthorized access.</a:t>
            </a:r>
            <a:endParaRPr dirty="0" sz="1600" lang="en-US"/>
          </a:p>
        </p:txBody>
      </p:sp>
      <p:sp>
        <p:nvSpPr>
          <p:cNvPr id="1048592" name="Shape 4"/>
          <p:cNvSpPr/>
          <p:nvPr/>
        </p:nvSpPr>
        <p:spPr>
          <a:xfrm>
            <a:off x="713542" y="3612833"/>
            <a:ext cx="7716917" cy="1190030"/>
          </a:xfrm>
          <a:prstGeom prst="roundRect">
            <a:avLst>
              <a:gd name="adj" fmla="val 719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593" name="Text 5"/>
          <p:cNvSpPr/>
          <p:nvPr/>
        </p:nvSpPr>
        <p:spPr>
          <a:xfrm>
            <a:off x="924997" y="3824288"/>
            <a:ext cx="2548652" cy="31861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Lost or Stolen Keys</a:t>
            </a:r>
            <a:endParaRPr dirty="0" sz="2000" lang="en-US"/>
          </a:p>
        </p:txBody>
      </p:sp>
      <p:sp>
        <p:nvSpPr>
          <p:cNvPr id="1048594" name="Text 6"/>
          <p:cNvSpPr/>
          <p:nvPr/>
        </p:nvSpPr>
        <p:spPr>
          <a:xfrm>
            <a:off x="924997" y="4265176"/>
            <a:ext cx="7294007" cy="3262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Lost keys compromise security, requiring lock replacement or rekeying.</a:t>
            </a:r>
            <a:endParaRPr dirty="0" sz="1600" lang="en-US"/>
          </a:p>
        </p:txBody>
      </p:sp>
      <p:sp>
        <p:nvSpPr>
          <p:cNvPr id="1048595" name="Shape 7"/>
          <p:cNvSpPr/>
          <p:nvPr/>
        </p:nvSpPr>
        <p:spPr>
          <a:xfrm>
            <a:off x="713542" y="5006697"/>
            <a:ext cx="7716917" cy="1190030"/>
          </a:xfrm>
          <a:prstGeom prst="roundRect">
            <a:avLst>
              <a:gd name="adj" fmla="val 719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596" name="Text 8"/>
          <p:cNvSpPr/>
          <p:nvPr/>
        </p:nvSpPr>
        <p:spPr>
          <a:xfrm>
            <a:off x="924997" y="5218152"/>
            <a:ext cx="2572226" cy="31861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Picking and Burglary</a:t>
            </a:r>
            <a:endParaRPr dirty="0" sz="2000" lang="en-US"/>
          </a:p>
        </p:txBody>
      </p:sp>
      <p:sp>
        <p:nvSpPr>
          <p:cNvPr id="1048597" name="Text 9"/>
          <p:cNvSpPr/>
          <p:nvPr/>
        </p:nvSpPr>
        <p:spPr>
          <a:xfrm>
            <a:off x="924997" y="5659041"/>
            <a:ext cx="7294007" cy="3262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locks are susceptible to picking and forced entry.</a:t>
            </a:r>
            <a:endParaRPr dirty="0" sz="1600" lang="en-US"/>
          </a:p>
        </p:txBody>
      </p:sp>
      <p:sp>
        <p:nvSpPr>
          <p:cNvPr id="1048598" name="Shape 10"/>
          <p:cNvSpPr/>
          <p:nvPr/>
        </p:nvSpPr>
        <p:spPr>
          <a:xfrm>
            <a:off x="713542" y="6400562"/>
            <a:ext cx="7716917" cy="1190030"/>
          </a:xfrm>
          <a:prstGeom prst="roundRect">
            <a:avLst>
              <a:gd name="adj" fmla="val 719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599" name="Text 11"/>
          <p:cNvSpPr/>
          <p:nvPr/>
        </p:nvSpPr>
        <p:spPr>
          <a:xfrm>
            <a:off x="924997" y="6612017"/>
            <a:ext cx="2548652" cy="31861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Inconvenience</a:t>
            </a:r>
            <a:endParaRPr dirty="0" sz="2000" lang="en-US"/>
          </a:p>
        </p:txBody>
      </p:sp>
      <p:sp>
        <p:nvSpPr>
          <p:cNvPr id="1048600" name="Text 12"/>
          <p:cNvSpPr/>
          <p:nvPr/>
        </p:nvSpPr>
        <p:spPr>
          <a:xfrm>
            <a:off x="924997" y="7052905"/>
            <a:ext cx="7294007" cy="3262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dirty="0" sz="16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multiple keys is cumbersome for homes and offices.</a:t>
            </a:r>
            <a:endParaRPr dirty="0" sz="160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/>
        </p:spPr>
      </p:pic>
      <p:sp>
        <p:nvSpPr>
          <p:cNvPr id="1048606" name="Text 0"/>
          <p:cNvSpPr/>
          <p:nvPr/>
        </p:nvSpPr>
        <p:spPr>
          <a:xfrm>
            <a:off x="793790" y="3486983"/>
            <a:ext cx="11491555" cy="70877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550"/>
              </a:lnSpc>
              <a:buNone/>
            </a:pPr>
            <a:r>
              <a:rPr b="1" dirty="0" sz="445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Introducing Face Recognition Technology</a:t>
            </a:r>
            <a:endParaRPr dirty="0" sz="4450" lang="en-US"/>
          </a:p>
        </p:txBody>
      </p:sp>
      <p:sp>
        <p:nvSpPr>
          <p:cNvPr id="1048607" name="Shape 1"/>
          <p:cNvSpPr/>
          <p:nvPr/>
        </p:nvSpPr>
        <p:spPr>
          <a:xfrm>
            <a:off x="793790" y="45359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608" name="Text 2"/>
          <p:cNvSpPr/>
          <p:nvPr/>
        </p:nvSpPr>
        <p:spPr>
          <a:xfrm>
            <a:off x="1530906" y="4613791"/>
            <a:ext cx="3456027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Biometric Authentication</a:t>
            </a:r>
            <a:endParaRPr dirty="0" sz="2200" lang="en-US"/>
          </a:p>
        </p:txBody>
      </p:sp>
      <p:sp>
        <p:nvSpPr>
          <p:cNvPr id="1048609" name="Text 3"/>
          <p:cNvSpPr/>
          <p:nvPr/>
        </p:nvSpPr>
        <p:spPr>
          <a:xfrm>
            <a:off x="1530906" y="5104209"/>
            <a:ext cx="5642610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unique facial features to identify authorized users instantly.</a:t>
            </a:r>
            <a:endParaRPr dirty="0" sz="1750" lang="en-US"/>
          </a:p>
        </p:txBody>
      </p:sp>
      <p:sp>
        <p:nvSpPr>
          <p:cNvPr id="1048610" name="Shape 4"/>
          <p:cNvSpPr/>
          <p:nvPr/>
        </p:nvSpPr>
        <p:spPr>
          <a:xfrm>
            <a:off x="7457003" y="45359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611" name="Text 5"/>
          <p:cNvSpPr/>
          <p:nvPr/>
        </p:nvSpPr>
        <p:spPr>
          <a:xfrm>
            <a:off x="8194119" y="4613791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Touchless Access</a:t>
            </a:r>
            <a:endParaRPr dirty="0" sz="2200" lang="en-US"/>
          </a:p>
        </p:txBody>
      </p:sp>
      <p:sp>
        <p:nvSpPr>
          <p:cNvPr id="1048612" name="Text 6"/>
          <p:cNvSpPr/>
          <p:nvPr/>
        </p:nvSpPr>
        <p:spPr>
          <a:xfrm>
            <a:off x="8194119" y="5104209"/>
            <a:ext cx="5642610" cy="3629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the need for physical keys or cards.</a:t>
            </a:r>
            <a:endParaRPr dirty="0" sz="1750" lang="en-US"/>
          </a:p>
        </p:txBody>
      </p:sp>
      <p:sp>
        <p:nvSpPr>
          <p:cNvPr id="1048613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614" name="Text 8"/>
          <p:cNvSpPr/>
          <p:nvPr/>
        </p:nvSpPr>
        <p:spPr>
          <a:xfrm>
            <a:off x="1530906" y="6361509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Accuracy</a:t>
            </a:r>
            <a:endParaRPr dirty="0" sz="2200" lang="en-US"/>
          </a:p>
        </p:txBody>
      </p:sp>
      <p:sp>
        <p:nvSpPr>
          <p:cNvPr id="1048615" name="Text 9"/>
          <p:cNvSpPr/>
          <p:nvPr/>
        </p:nvSpPr>
        <p:spPr>
          <a:xfrm>
            <a:off x="1530906" y="6851928"/>
            <a:ext cx="5642610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algorithms minimize false accepts and rejects.</a:t>
            </a:r>
            <a:endParaRPr dirty="0" sz="1750" lang="en-US"/>
          </a:p>
        </p:txBody>
      </p:sp>
      <p:sp>
        <p:nvSpPr>
          <p:cNvPr id="1048616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617" name="Text 11"/>
          <p:cNvSpPr/>
          <p:nvPr/>
        </p:nvSpPr>
        <p:spPr>
          <a:xfrm>
            <a:off x="8194119" y="6361509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 and Convenient</a:t>
            </a:r>
            <a:endParaRPr dirty="0" sz="2200" lang="en-US"/>
          </a:p>
        </p:txBody>
      </p:sp>
      <p:sp>
        <p:nvSpPr>
          <p:cNvPr id="1048618" name="Text 12"/>
          <p:cNvSpPr/>
          <p:nvPr/>
        </p:nvSpPr>
        <p:spPr>
          <a:xfrm>
            <a:off x="8194119" y="6851928"/>
            <a:ext cx="5642610" cy="3629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 your door in seconds with simple face scan.</a:t>
            </a:r>
            <a:endParaRPr dirty="0" sz="175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 0"/>
          <p:cNvSpPr/>
          <p:nvPr/>
        </p:nvSpPr>
        <p:spPr>
          <a:xfrm>
            <a:off x="793790" y="2004060"/>
            <a:ext cx="13042821" cy="141755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5550"/>
              </a:lnSpc>
              <a:buNone/>
            </a:pPr>
            <a:r>
              <a:rPr b="1" dirty="0" sz="445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Our Face Recognition Lock Works: A Deep Dive</a:t>
            </a:r>
            <a:endParaRPr dirty="0" sz="4450" lang="en-US"/>
          </a:p>
        </p:txBody>
      </p:sp>
      <p:sp>
        <p:nvSpPr>
          <p:cNvPr id="1048625" name="Text 1"/>
          <p:cNvSpPr/>
          <p:nvPr/>
        </p:nvSpPr>
        <p:spPr>
          <a:xfrm>
            <a:off x="793790" y="3988594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Facial Capture</a:t>
            </a:r>
            <a:endParaRPr dirty="0" sz="2200" lang="en-US"/>
          </a:p>
        </p:txBody>
      </p:sp>
      <p:sp>
        <p:nvSpPr>
          <p:cNvPr id="1048626" name="Text 2"/>
          <p:cNvSpPr/>
          <p:nvPr/>
        </p:nvSpPr>
        <p:spPr>
          <a:xfrm>
            <a:off x="793790" y="4569738"/>
            <a:ext cx="2845594" cy="108870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Camera scans face using infrared and RGB sensors for accuracy.</a:t>
            </a:r>
            <a:endParaRPr dirty="0" sz="1750" lang="en-US"/>
          </a:p>
        </p:txBody>
      </p:sp>
      <p:sp>
        <p:nvSpPr>
          <p:cNvPr id="1048627" name="Text 3"/>
          <p:cNvSpPr/>
          <p:nvPr/>
        </p:nvSpPr>
        <p:spPr>
          <a:xfrm>
            <a:off x="4200406" y="3988594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Recognition Engine</a:t>
            </a:r>
            <a:endParaRPr dirty="0" sz="2200" lang="en-US"/>
          </a:p>
        </p:txBody>
      </p:sp>
      <p:sp>
        <p:nvSpPr>
          <p:cNvPr id="1048628" name="Text 4"/>
          <p:cNvSpPr/>
          <p:nvPr/>
        </p:nvSpPr>
        <p:spPr>
          <a:xfrm>
            <a:off x="4200406" y="4569738"/>
            <a:ext cx="2845594" cy="1451610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processes unique features and matches them against stored profiles.</a:t>
            </a:r>
            <a:endParaRPr dirty="0" sz="1750" lang="en-US"/>
          </a:p>
        </p:txBody>
      </p:sp>
      <p:sp>
        <p:nvSpPr>
          <p:cNvPr id="1048629" name="Text 5"/>
          <p:cNvSpPr/>
          <p:nvPr/>
        </p:nvSpPr>
        <p:spPr>
          <a:xfrm>
            <a:off x="7607022" y="3988594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 Control</a:t>
            </a:r>
            <a:endParaRPr dirty="0" sz="2200" lang="en-US"/>
          </a:p>
        </p:txBody>
      </p:sp>
      <p:sp>
        <p:nvSpPr>
          <p:cNvPr id="1048630" name="Text 6"/>
          <p:cNvSpPr/>
          <p:nvPr/>
        </p:nvSpPr>
        <p:spPr>
          <a:xfrm>
            <a:off x="7607022" y="4569738"/>
            <a:ext cx="2845594" cy="108870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 signal is sent only upon valid identity confirmation.</a:t>
            </a:r>
            <a:endParaRPr dirty="0" sz="1750" lang="en-US"/>
          </a:p>
        </p:txBody>
      </p:sp>
      <p:sp>
        <p:nvSpPr>
          <p:cNvPr id="1048631" name="Text 7"/>
          <p:cNvSpPr/>
          <p:nvPr/>
        </p:nvSpPr>
        <p:spPr>
          <a:xfrm>
            <a:off x="11013638" y="3988594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Security</a:t>
            </a:r>
            <a:endParaRPr dirty="0" sz="2200" lang="en-US"/>
          </a:p>
        </p:txBody>
      </p:sp>
      <p:sp>
        <p:nvSpPr>
          <p:cNvPr id="1048632" name="Text 8"/>
          <p:cNvSpPr/>
          <p:nvPr/>
        </p:nvSpPr>
        <p:spPr>
          <a:xfrm>
            <a:off x="11013638" y="4569738"/>
            <a:ext cx="2845594" cy="108870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Facial data is encrypted and stored locally to protect privacy.</a:t>
            </a:r>
            <a:endParaRPr dirty="0" sz="175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ext 0"/>
          <p:cNvSpPr/>
          <p:nvPr/>
        </p:nvSpPr>
        <p:spPr>
          <a:xfrm>
            <a:off x="793790" y="1707594"/>
            <a:ext cx="12219384" cy="70877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550"/>
              </a:lnSpc>
              <a:buNone/>
            </a:pPr>
            <a:r>
              <a:rPr b="1" dirty="0" sz="445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Features: Beyond Face Recognition</a:t>
            </a:r>
            <a:endParaRPr dirty="0" sz="4450" lang="en-US"/>
          </a:p>
        </p:txBody>
      </p:sp>
      <p:sp>
        <p:nvSpPr>
          <p:cNvPr id="1048639" name="Text 1"/>
          <p:cNvSpPr/>
          <p:nvPr/>
        </p:nvSpPr>
        <p:spPr>
          <a:xfrm>
            <a:off x="1359337" y="3089791"/>
            <a:ext cx="3789759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Multi-factor Authentication</a:t>
            </a:r>
            <a:endParaRPr dirty="0" sz="2200" lang="en-US"/>
          </a:p>
        </p:txBody>
      </p:sp>
      <p:sp>
        <p:nvSpPr>
          <p:cNvPr id="1048640" name="Text 2"/>
          <p:cNvSpPr/>
          <p:nvPr/>
        </p:nvSpPr>
        <p:spPr>
          <a:xfrm>
            <a:off x="793790" y="3580209"/>
            <a:ext cx="4355306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face recognition with PIN or fingerprint for extra security.</a:t>
            </a:r>
            <a:endParaRPr dirty="0" sz="1750" lang="en-US"/>
          </a:p>
        </p:txBody>
      </p:sp>
      <p:pic>
        <p:nvPicPr>
          <p:cNvPr id="209716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/>
        </p:spPr>
      </p:pic>
      <p:sp>
        <p:nvSpPr>
          <p:cNvPr id="1048641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2097161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944791" y="3293626"/>
            <a:ext cx="255151" cy="318968"/>
          </a:xfrm>
          <a:prstGeom prst="rect"/>
        </p:spPr>
      </p:pic>
      <p:sp>
        <p:nvSpPr>
          <p:cNvPr id="1048642" name="Text 4"/>
          <p:cNvSpPr/>
          <p:nvPr/>
        </p:nvSpPr>
        <p:spPr>
          <a:xfrm>
            <a:off x="9481304" y="3089791"/>
            <a:ext cx="3398520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Anti-Spoofing Measures</a:t>
            </a:r>
            <a:endParaRPr dirty="0" sz="2200" lang="en-US"/>
          </a:p>
        </p:txBody>
      </p:sp>
      <p:sp>
        <p:nvSpPr>
          <p:cNvPr id="1048643" name="Text 5"/>
          <p:cNvSpPr/>
          <p:nvPr/>
        </p:nvSpPr>
        <p:spPr>
          <a:xfrm>
            <a:off x="9481304" y="3580209"/>
            <a:ext cx="4355306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Liveness detection prevents access with photos or masks.</a:t>
            </a:r>
            <a:endParaRPr dirty="0" sz="1750" lang="en-US"/>
          </a:p>
        </p:txBody>
      </p:sp>
      <p:pic>
        <p:nvPicPr>
          <p:cNvPr id="2097162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/>
        </p:spPr>
      </p:pic>
      <p:sp>
        <p:nvSpPr>
          <p:cNvPr id="1048644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2097163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8430220" y="3293626"/>
            <a:ext cx="255151" cy="318968"/>
          </a:xfrm>
          <a:prstGeom prst="rect"/>
        </p:spPr>
      </p:pic>
      <p:sp>
        <p:nvSpPr>
          <p:cNvPr id="1048645" name="Text 7"/>
          <p:cNvSpPr/>
          <p:nvPr/>
        </p:nvSpPr>
        <p:spPr>
          <a:xfrm>
            <a:off x="9481304" y="5085755"/>
            <a:ext cx="3051096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Remote Access Alerts</a:t>
            </a:r>
            <a:endParaRPr dirty="0" sz="2200" lang="en-US"/>
          </a:p>
        </p:txBody>
      </p:sp>
      <p:sp>
        <p:nvSpPr>
          <p:cNvPr id="1048646" name="Text 8"/>
          <p:cNvSpPr/>
          <p:nvPr/>
        </p:nvSpPr>
        <p:spPr>
          <a:xfrm>
            <a:off x="9481304" y="5576173"/>
            <a:ext cx="4355306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notifications and control lock status via smartphone.</a:t>
            </a:r>
            <a:endParaRPr dirty="0" sz="1750" lang="en-US"/>
          </a:p>
        </p:txBody>
      </p:sp>
      <p:pic>
        <p:nvPicPr>
          <p:cNvPr id="2097164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/>
        </p:spPr>
      </p:pic>
      <p:sp>
        <p:nvSpPr>
          <p:cNvPr id="1048647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2097165" name="Image 5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8430220" y="5779056"/>
            <a:ext cx="255151" cy="318968"/>
          </a:xfrm>
          <a:prstGeom prst="rect"/>
        </p:spPr>
      </p:pic>
      <p:sp>
        <p:nvSpPr>
          <p:cNvPr id="1048648" name="Text 10"/>
          <p:cNvSpPr/>
          <p:nvPr/>
        </p:nvSpPr>
        <p:spPr>
          <a:xfrm>
            <a:off x="1587341" y="5085755"/>
            <a:ext cx="356175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Temporary Access Codes</a:t>
            </a:r>
            <a:endParaRPr dirty="0" sz="2200" lang="en-US"/>
          </a:p>
        </p:txBody>
      </p:sp>
      <p:sp>
        <p:nvSpPr>
          <p:cNvPr id="1048649" name="Text 11"/>
          <p:cNvSpPr/>
          <p:nvPr/>
        </p:nvSpPr>
        <p:spPr>
          <a:xfrm>
            <a:off x="793790" y="5576173"/>
            <a:ext cx="4355306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Grant limited-time entry for guests or service personnel.</a:t>
            </a:r>
            <a:endParaRPr dirty="0" sz="1750" lang="en-US"/>
          </a:p>
        </p:txBody>
      </p:sp>
      <p:pic>
        <p:nvPicPr>
          <p:cNvPr id="2097166" name="Image 6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/>
        </p:spPr>
      </p:pic>
      <p:sp>
        <p:nvSpPr>
          <p:cNvPr id="1048650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2097167" name="Image 7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5944791" y="5779056"/>
            <a:ext cx="255151" cy="318968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sp>
        <p:nvSpPr>
          <p:cNvPr id="1048656" name="Text 0"/>
          <p:cNvSpPr/>
          <p:nvPr/>
        </p:nvSpPr>
        <p:spPr>
          <a:xfrm>
            <a:off x="793790" y="894159"/>
            <a:ext cx="7556421" cy="141755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5550"/>
              </a:lnSpc>
              <a:buNone/>
            </a:pPr>
            <a:r>
              <a:rPr b="1" dirty="0" sz="445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Experience: Seamless and Intuitive</a:t>
            </a:r>
            <a:endParaRPr dirty="0" sz="4450" lang="en-US"/>
          </a:p>
        </p:txBody>
      </p:sp>
      <p:sp>
        <p:nvSpPr>
          <p:cNvPr id="1048657" name="Shape 1"/>
          <p:cNvSpPr/>
          <p:nvPr/>
        </p:nvSpPr>
        <p:spPr>
          <a:xfrm>
            <a:off x="793790" y="265187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658" name="Text 2"/>
          <p:cNvSpPr/>
          <p:nvPr/>
        </p:nvSpPr>
        <p:spPr>
          <a:xfrm>
            <a:off x="1303973" y="2651879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Easy Enrollment</a:t>
            </a:r>
            <a:endParaRPr dirty="0" sz="2200" lang="en-US"/>
          </a:p>
        </p:txBody>
      </p:sp>
      <p:sp>
        <p:nvSpPr>
          <p:cNvPr id="1048659" name="Text 3"/>
          <p:cNvSpPr/>
          <p:nvPr/>
        </p:nvSpPr>
        <p:spPr>
          <a:xfrm>
            <a:off x="1303973" y="3142298"/>
            <a:ext cx="7046238" cy="3629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Register faces quickly through a simple app interface.</a:t>
            </a:r>
            <a:endParaRPr dirty="0" sz="1750" lang="en-US"/>
          </a:p>
        </p:txBody>
      </p:sp>
      <p:sp>
        <p:nvSpPr>
          <p:cNvPr id="1048660" name="Shape 4"/>
          <p:cNvSpPr/>
          <p:nvPr/>
        </p:nvSpPr>
        <p:spPr>
          <a:xfrm>
            <a:off x="1133951" y="3732014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661" name="Text 5"/>
          <p:cNvSpPr/>
          <p:nvPr/>
        </p:nvSpPr>
        <p:spPr>
          <a:xfrm>
            <a:off x="1644134" y="3732014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Unlock</a:t>
            </a:r>
            <a:endParaRPr dirty="0" sz="2200" lang="en-US"/>
          </a:p>
        </p:txBody>
      </p:sp>
      <p:sp>
        <p:nvSpPr>
          <p:cNvPr id="1048662" name="Text 6"/>
          <p:cNvSpPr/>
          <p:nvPr/>
        </p:nvSpPr>
        <p:spPr>
          <a:xfrm>
            <a:off x="1644134" y="4222433"/>
            <a:ext cx="6706076" cy="3629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Door unlocks within seconds after recognition, no waiting.</a:t>
            </a:r>
            <a:endParaRPr dirty="0" sz="1750" lang="en-US"/>
          </a:p>
        </p:txBody>
      </p:sp>
      <p:sp>
        <p:nvSpPr>
          <p:cNvPr id="1048663" name="Shape 7"/>
          <p:cNvSpPr/>
          <p:nvPr/>
        </p:nvSpPr>
        <p:spPr>
          <a:xfrm>
            <a:off x="1474232" y="481214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664" name="Text 8"/>
          <p:cNvSpPr/>
          <p:nvPr/>
        </p:nvSpPr>
        <p:spPr>
          <a:xfrm>
            <a:off x="1984415" y="4812149"/>
            <a:ext cx="3028474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Multiple User Support</a:t>
            </a:r>
            <a:endParaRPr dirty="0" sz="2200" lang="en-US"/>
          </a:p>
        </p:txBody>
      </p:sp>
      <p:sp>
        <p:nvSpPr>
          <p:cNvPr id="1048665" name="Text 9"/>
          <p:cNvSpPr/>
          <p:nvPr/>
        </p:nvSpPr>
        <p:spPr>
          <a:xfrm>
            <a:off x="1984415" y="5302568"/>
            <a:ext cx="6365796" cy="3629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profiles for family, employees, or frequent visitors.</a:t>
            </a:r>
            <a:endParaRPr dirty="0" sz="1750" lang="en-US"/>
          </a:p>
        </p:txBody>
      </p:sp>
      <p:sp>
        <p:nvSpPr>
          <p:cNvPr id="1048666" name="Shape 10"/>
          <p:cNvSpPr/>
          <p:nvPr/>
        </p:nvSpPr>
        <p:spPr>
          <a:xfrm>
            <a:off x="1814513" y="589228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667" name="Text 11"/>
          <p:cNvSpPr/>
          <p:nvPr/>
        </p:nvSpPr>
        <p:spPr>
          <a:xfrm>
            <a:off x="2324695" y="5892284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Maintenance Alerts</a:t>
            </a:r>
            <a:endParaRPr dirty="0" sz="2200" lang="en-US"/>
          </a:p>
        </p:txBody>
      </p:sp>
      <p:sp>
        <p:nvSpPr>
          <p:cNvPr id="1048668" name="Text 12"/>
          <p:cNvSpPr/>
          <p:nvPr/>
        </p:nvSpPr>
        <p:spPr>
          <a:xfrm>
            <a:off x="2324695" y="6382702"/>
            <a:ext cx="6025515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notified when batteries are low or device needs updates.</a:t>
            </a:r>
            <a:endParaRPr dirty="0" sz="1750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/>
        </p:spPr>
      </p:pic>
      <p:sp>
        <p:nvSpPr>
          <p:cNvPr id="1048674" name="Text 0"/>
          <p:cNvSpPr/>
          <p:nvPr/>
        </p:nvSpPr>
        <p:spPr>
          <a:xfrm>
            <a:off x="6249114" y="599242"/>
            <a:ext cx="7618571" cy="136207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5350"/>
              </a:lnSpc>
              <a:buNone/>
            </a:pPr>
            <a:r>
              <a:rPr b="1" dirty="0" sz="425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Applications: Home, Office, and Beyond</a:t>
            </a:r>
            <a:endParaRPr dirty="0" sz="4250" lang="en-US"/>
          </a:p>
        </p:txBody>
      </p:sp>
      <p:pic>
        <p:nvPicPr>
          <p:cNvPr id="2097172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249114" y="2288143"/>
            <a:ext cx="544830" cy="544830"/>
          </a:xfrm>
          <a:prstGeom prst="rect"/>
        </p:spPr>
      </p:pic>
      <p:sp>
        <p:nvSpPr>
          <p:cNvPr id="1048675" name="Text 1"/>
          <p:cNvSpPr/>
          <p:nvPr/>
        </p:nvSpPr>
        <p:spPr>
          <a:xfrm>
            <a:off x="6249114" y="3050858"/>
            <a:ext cx="2357914" cy="68103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650"/>
              </a:lnSpc>
              <a:buNone/>
            </a:pPr>
            <a:r>
              <a:rPr b="1" dirty="0" sz="21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Residential Security</a:t>
            </a:r>
            <a:endParaRPr dirty="0" sz="2100" lang="en-US"/>
          </a:p>
        </p:txBody>
      </p:sp>
      <p:sp>
        <p:nvSpPr>
          <p:cNvPr id="1048676" name="Text 2"/>
          <p:cNvSpPr/>
          <p:nvPr/>
        </p:nvSpPr>
        <p:spPr>
          <a:xfrm>
            <a:off x="6249114" y="3862626"/>
            <a:ext cx="2357914" cy="104620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700"/>
              </a:lnSpc>
              <a:buNone/>
            </a:pPr>
            <a:r>
              <a:rPr dirty="0" sz="17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 your loved ones with keyless, easy access.</a:t>
            </a:r>
            <a:endParaRPr dirty="0" sz="1700" lang="en-US"/>
          </a:p>
        </p:txBody>
      </p:sp>
      <p:pic>
        <p:nvPicPr>
          <p:cNvPr id="2097173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879443" y="2288143"/>
            <a:ext cx="544830" cy="544830"/>
          </a:xfrm>
          <a:prstGeom prst="rect"/>
        </p:spPr>
      </p:pic>
      <p:sp>
        <p:nvSpPr>
          <p:cNvPr id="1048677" name="Text 3"/>
          <p:cNvSpPr/>
          <p:nvPr/>
        </p:nvSpPr>
        <p:spPr>
          <a:xfrm>
            <a:off x="8879443" y="3050858"/>
            <a:ext cx="2357914" cy="68103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650"/>
              </a:lnSpc>
              <a:buNone/>
            </a:pPr>
            <a:r>
              <a:rPr b="1" dirty="0" sz="21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Workplace Access</a:t>
            </a:r>
            <a:endParaRPr dirty="0" sz="2100" lang="en-US"/>
          </a:p>
        </p:txBody>
      </p:sp>
      <p:sp>
        <p:nvSpPr>
          <p:cNvPr id="1048678" name="Text 4"/>
          <p:cNvSpPr/>
          <p:nvPr/>
        </p:nvSpPr>
        <p:spPr>
          <a:xfrm>
            <a:off x="8879443" y="3862626"/>
            <a:ext cx="2357914" cy="104620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700"/>
              </a:lnSpc>
              <a:buNone/>
            </a:pPr>
            <a:r>
              <a:rPr dirty="0" sz="17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employee entry securely and efficiently.</a:t>
            </a:r>
            <a:endParaRPr dirty="0" sz="1700" lang="en-US"/>
          </a:p>
        </p:txBody>
      </p:sp>
      <p:pic>
        <p:nvPicPr>
          <p:cNvPr id="2097174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11509772" y="2288143"/>
            <a:ext cx="544830" cy="544830"/>
          </a:xfrm>
          <a:prstGeom prst="rect"/>
        </p:spPr>
      </p:pic>
      <p:sp>
        <p:nvSpPr>
          <p:cNvPr id="1048679" name="Text 5"/>
          <p:cNvSpPr/>
          <p:nvPr/>
        </p:nvSpPr>
        <p:spPr>
          <a:xfrm>
            <a:off x="11509772" y="3050858"/>
            <a:ext cx="2357914" cy="34051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650"/>
              </a:lnSpc>
              <a:buNone/>
            </a:pPr>
            <a:r>
              <a:rPr b="1" dirty="0" sz="21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Hospitality</a:t>
            </a:r>
            <a:endParaRPr dirty="0" sz="2100" lang="en-US"/>
          </a:p>
        </p:txBody>
      </p:sp>
      <p:sp>
        <p:nvSpPr>
          <p:cNvPr id="1048680" name="Text 6"/>
          <p:cNvSpPr/>
          <p:nvPr/>
        </p:nvSpPr>
        <p:spPr>
          <a:xfrm>
            <a:off x="11509772" y="3522107"/>
            <a:ext cx="2357914" cy="1394936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700"/>
              </a:lnSpc>
              <a:buNone/>
            </a:pPr>
            <a:r>
              <a:rPr dirty="0" sz="17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guests convenient, individual access without physical keys.</a:t>
            </a:r>
            <a:endParaRPr dirty="0" sz="1700" lang="en-US"/>
          </a:p>
        </p:txBody>
      </p:sp>
      <p:pic>
        <p:nvPicPr>
          <p:cNvPr id="2097175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249114" y="5352931"/>
            <a:ext cx="544830" cy="544830"/>
          </a:xfrm>
          <a:prstGeom prst="rect"/>
        </p:spPr>
      </p:pic>
      <p:sp>
        <p:nvSpPr>
          <p:cNvPr id="1048681" name="Text 7"/>
          <p:cNvSpPr/>
          <p:nvPr/>
        </p:nvSpPr>
        <p:spPr>
          <a:xfrm>
            <a:off x="6249114" y="6115645"/>
            <a:ext cx="2357914" cy="34051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650"/>
              </a:lnSpc>
              <a:buNone/>
            </a:pPr>
            <a:r>
              <a:rPr b="1" dirty="0" sz="21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Industrial Use</a:t>
            </a:r>
            <a:endParaRPr dirty="0" sz="2100" lang="en-US"/>
          </a:p>
        </p:txBody>
      </p:sp>
      <p:sp>
        <p:nvSpPr>
          <p:cNvPr id="1048682" name="Text 8"/>
          <p:cNvSpPr/>
          <p:nvPr/>
        </p:nvSpPr>
        <p:spPr>
          <a:xfrm>
            <a:off x="6249114" y="6586895"/>
            <a:ext cx="2357914" cy="104620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700"/>
              </a:lnSpc>
              <a:buNone/>
            </a:pPr>
            <a:r>
              <a:rPr dirty="0" sz="17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access to sensitive areas with detailed logs.</a:t>
            </a:r>
            <a:endParaRPr dirty="0" sz="170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688" name="Text 0"/>
          <p:cNvSpPr/>
          <p:nvPr/>
        </p:nvSpPr>
        <p:spPr>
          <a:xfrm>
            <a:off x="6259473" y="782836"/>
            <a:ext cx="7597854" cy="1380411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5400"/>
              </a:lnSpc>
              <a:buNone/>
            </a:pPr>
            <a:r>
              <a:rPr b="1" dirty="0" sz="430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Future of Security: Continuous Innovation</a:t>
            </a:r>
            <a:endParaRPr dirty="0" sz="4300" lang="en-US"/>
          </a:p>
        </p:txBody>
      </p:sp>
      <p:sp>
        <p:nvSpPr>
          <p:cNvPr id="1048689" name="Shape 1"/>
          <p:cNvSpPr/>
          <p:nvPr/>
        </p:nvSpPr>
        <p:spPr>
          <a:xfrm>
            <a:off x="6259473" y="2494478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690" name="Text 2"/>
          <p:cNvSpPr/>
          <p:nvPr/>
        </p:nvSpPr>
        <p:spPr>
          <a:xfrm>
            <a:off x="6342340" y="2535912"/>
            <a:ext cx="331232" cy="414099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00"/>
              </a:lnSpc>
              <a:buNone/>
            </a:pPr>
            <a:r>
              <a:rPr b="1" dirty="0" sz="26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dirty="0" sz="2600" lang="en-US"/>
          </a:p>
        </p:txBody>
      </p:sp>
      <p:sp>
        <p:nvSpPr>
          <p:cNvPr id="1048691" name="Text 3"/>
          <p:cNvSpPr/>
          <p:nvPr/>
        </p:nvSpPr>
        <p:spPr>
          <a:xfrm>
            <a:off x="6977301" y="2570321"/>
            <a:ext cx="2761178" cy="34504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b="1" dirty="0" sz="215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Enhancements</a:t>
            </a:r>
            <a:endParaRPr dirty="0" sz="2150" lang="en-US"/>
          </a:p>
        </p:txBody>
      </p:sp>
      <p:sp>
        <p:nvSpPr>
          <p:cNvPr id="1048692" name="Text 4"/>
          <p:cNvSpPr/>
          <p:nvPr/>
        </p:nvSpPr>
        <p:spPr>
          <a:xfrm>
            <a:off x="6977301" y="3047881"/>
            <a:ext cx="6880027" cy="35337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dirty="0" sz="17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Improving recognition speed and accuracy with machine learning.</a:t>
            </a:r>
            <a:endParaRPr dirty="0" sz="1700" lang="en-US"/>
          </a:p>
        </p:txBody>
      </p:sp>
      <p:sp>
        <p:nvSpPr>
          <p:cNvPr id="1048693" name="Shape 5"/>
          <p:cNvSpPr/>
          <p:nvPr/>
        </p:nvSpPr>
        <p:spPr>
          <a:xfrm>
            <a:off x="6259473" y="3842980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694" name="Text 6"/>
          <p:cNvSpPr/>
          <p:nvPr/>
        </p:nvSpPr>
        <p:spPr>
          <a:xfrm>
            <a:off x="6342340" y="3884414"/>
            <a:ext cx="331232" cy="414099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00"/>
              </a:lnSpc>
              <a:buNone/>
            </a:pPr>
            <a:r>
              <a:rPr b="1" dirty="0" sz="26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dirty="0" sz="2600" lang="en-US"/>
          </a:p>
        </p:txBody>
      </p:sp>
      <p:sp>
        <p:nvSpPr>
          <p:cNvPr id="1048695" name="Text 7"/>
          <p:cNvSpPr/>
          <p:nvPr/>
        </p:nvSpPr>
        <p:spPr>
          <a:xfrm>
            <a:off x="6977301" y="3918823"/>
            <a:ext cx="2761178" cy="34504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b="1" dirty="0" sz="215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</a:t>
            </a:r>
            <a:endParaRPr dirty="0" sz="2150" lang="en-US"/>
          </a:p>
        </p:txBody>
      </p:sp>
      <p:sp>
        <p:nvSpPr>
          <p:cNvPr id="1048696" name="Text 8"/>
          <p:cNvSpPr/>
          <p:nvPr/>
        </p:nvSpPr>
        <p:spPr>
          <a:xfrm>
            <a:off x="6977301" y="4396383"/>
            <a:ext cx="6880027" cy="35337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dirty="0" sz="17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connection with smart home and security systems.</a:t>
            </a:r>
            <a:endParaRPr dirty="0" sz="1700" lang="en-US"/>
          </a:p>
        </p:txBody>
      </p:sp>
      <p:sp>
        <p:nvSpPr>
          <p:cNvPr id="1048697" name="Shape 9"/>
          <p:cNvSpPr/>
          <p:nvPr/>
        </p:nvSpPr>
        <p:spPr>
          <a:xfrm>
            <a:off x="6259473" y="5191482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698" name="Text 10"/>
          <p:cNvSpPr/>
          <p:nvPr/>
        </p:nvSpPr>
        <p:spPr>
          <a:xfrm>
            <a:off x="6342340" y="5232916"/>
            <a:ext cx="331232" cy="414099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00"/>
              </a:lnSpc>
              <a:buNone/>
            </a:pPr>
            <a:r>
              <a:rPr b="1" dirty="0" sz="26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dirty="0" sz="2600" lang="en-US"/>
          </a:p>
        </p:txBody>
      </p:sp>
      <p:sp>
        <p:nvSpPr>
          <p:cNvPr id="1048699" name="Text 11"/>
          <p:cNvSpPr/>
          <p:nvPr/>
        </p:nvSpPr>
        <p:spPr>
          <a:xfrm>
            <a:off x="6977301" y="5267325"/>
            <a:ext cx="2761178" cy="34504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b="1" dirty="0" sz="215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 Safeguards</a:t>
            </a:r>
            <a:endParaRPr dirty="0" sz="2150" lang="en-US"/>
          </a:p>
        </p:txBody>
      </p:sp>
      <p:sp>
        <p:nvSpPr>
          <p:cNvPr id="1048700" name="Text 12"/>
          <p:cNvSpPr/>
          <p:nvPr/>
        </p:nvSpPr>
        <p:spPr>
          <a:xfrm>
            <a:off x="6977301" y="5744885"/>
            <a:ext cx="6880027" cy="35337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dirty="0" sz="17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Innovations to keep biometric data safe and user-controlled.</a:t>
            </a:r>
            <a:endParaRPr dirty="0" sz="1700" lang="en-US"/>
          </a:p>
        </p:txBody>
      </p:sp>
      <p:sp>
        <p:nvSpPr>
          <p:cNvPr id="1048701" name="Shape 13"/>
          <p:cNvSpPr/>
          <p:nvPr/>
        </p:nvSpPr>
        <p:spPr>
          <a:xfrm>
            <a:off x="6259473" y="6539984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48702" name="Text 14"/>
          <p:cNvSpPr/>
          <p:nvPr/>
        </p:nvSpPr>
        <p:spPr>
          <a:xfrm>
            <a:off x="6342340" y="6581418"/>
            <a:ext cx="331232" cy="414099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00"/>
              </a:lnSpc>
              <a:buNone/>
            </a:pPr>
            <a:r>
              <a:rPr b="1" dirty="0" sz="260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dirty="0" sz="2600" lang="en-US"/>
          </a:p>
        </p:txBody>
      </p:sp>
      <p:sp>
        <p:nvSpPr>
          <p:cNvPr id="1048703" name="Text 15"/>
          <p:cNvSpPr/>
          <p:nvPr/>
        </p:nvSpPr>
        <p:spPr>
          <a:xfrm>
            <a:off x="6977301" y="6615827"/>
            <a:ext cx="2838450" cy="34504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b="1" dirty="0" sz="2150" lang="en-US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Expanded Use Cases</a:t>
            </a:r>
            <a:endParaRPr dirty="0" sz="2150" lang="en-US"/>
          </a:p>
        </p:txBody>
      </p:sp>
      <p:sp>
        <p:nvSpPr>
          <p:cNvPr id="1048704" name="Text 16"/>
          <p:cNvSpPr/>
          <p:nvPr/>
        </p:nvSpPr>
        <p:spPr>
          <a:xfrm>
            <a:off x="6977301" y="7093387"/>
            <a:ext cx="6880027" cy="35337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dirty="0" sz="170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industries adopting face recognition for secure access.</a:t>
            </a:r>
            <a:endParaRPr dirty="0" sz="170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ext 0"/>
          <p:cNvSpPr/>
          <p:nvPr/>
        </p:nvSpPr>
        <p:spPr>
          <a:xfrm>
            <a:off x="793790" y="2539960"/>
            <a:ext cx="9560600" cy="70877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5550"/>
              </a:lnSpc>
              <a:buNone/>
            </a:pPr>
            <a:r>
              <a:rPr b="1" dirty="0" sz="445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Case Studies: Real-World Success</a:t>
            </a:r>
            <a:endParaRPr dirty="0" sz="4450" lang="en-US"/>
          </a:p>
        </p:txBody>
      </p:sp>
      <p:sp>
        <p:nvSpPr>
          <p:cNvPr id="1048711" name="Text 1"/>
          <p:cNvSpPr/>
          <p:nvPr/>
        </p:nvSpPr>
        <p:spPr>
          <a:xfrm>
            <a:off x="793790" y="3815715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Residential Pilot</a:t>
            </a:r>
            <a:endParaRPr dirty="0" sz="2200" lang="en-US"/>
          </a:p>
        </p:txBody>
      </p:sp>
      <p:sp>
        <p:nvSpPr>
          <p:cNvPr id="1048712" name="Text 2"/>
          <p:cNvSpPr/>
          <p:nvPr/>
        </p:nvSpPr>
        <p:spPr>
          <a:xfrm>
            <a:off x="793790" y="4396859"/>
            <a:ext cx="3978116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break-in attempts by 75% with face recognition locks.</a:t>
            </a:r>
            <a:endParaRPr dirty="0" sz="1750" lang="en-US"/>
          </a:p>
        </p:txBody>
      </p:sp>
      <p:sp>
        <p:nvSpPr>
          <p:cNvPr id="1048713" name="Text 3"/>
          <p:cNvSpPr/>
          <p:nvPr/>
        </p:nvSpPr>
        <p:spPr>
          <a:xfrm>
            <a:off x="5332928" y="3815715"/>
            <a:ext cx="3142059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Corporate Deployment</a:t>
            </a:r>
            <a:endParaRPr dirty="0" sz="2200" lang="en-US"/>
          </a:p>
        </p:txBody>
      </p:sp>
      <p:sp>
        <p:nvSpPr>
          <p:cNvPr id="1048714" name="Text 4"/>
          <p:cNvSpPr/>
          <p:nvPr/>
        </p:nvSpPr>
        <p:spPr>
          <a:xfrm>
            <a:off x="5332928" y="4396859"/>
            <a:ext cx="3978116" cy="108870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employee access, cutting key management costs by 60%.</a:t>
            </a:r>
            <a:endParaRPr dirty="0" sz="1750" lang="en-US"/>
          </a:p>
        </p:txBody>
      </p:sp>
      <p:sp>
        <p:nvSpPr>
          <p:cNvPr id="1048715" name="Text 5"/>
          <p:cNvSpPr/>
          <p:nvPr/>
        </p:nvSpPr>
        <p:spPr>
          <a:xfrm>
            <a:off x="9872067" y="3815715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lang="en-US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Hotel Chain</a:t>
            </a:r>
            <a:endParaRPr dirty="0" sz="2200" lang="en-US"/>
          </a:p>
        </p:txBody>
      </p:sp>
      <p:sp>
        <p:nvSpPr>
          <p:cNvPr id="1048716" name="Text 6"/>
          <p:cNvSpPr/>
          <p:nvPr/>
        </p:nvSpPr>
        <p:spPr>
          <a:xfrm>
            <a:off x="9872067" y="4396859"/>
            <a:ext cx="3978116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guest satisfaction scores by 30% with keyless entry.</a:t>
            </a:r>
            <a:endParaRPr dirty="0" sz="1750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RMX3381</dc:creator>
  <dcterms:created xsi:type="dcterms:W3CDTF">2025-05-14T02:40:16Z</dcterms:created>
  <dcterms:modified xsi:type="dcterms:W3CDTF">2025-05-14T02:40:16Z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f926863106594253b35625b113b483bd</vt:lpwstr>
  </property>
</Properties>
</file>